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70" r:id="rId4"/>
    <p:sldId id="271" r:id="rId5"/>
    <p:sldId id="272" r:id="rId6"/>
    <p:sldId id="277" r:id="rId7"/>
    <p:sldId id="266" r:id="rId8"/>
    <p:sldId id="276" r:id="rId9"/>
    <p:sldId id="275" r:id="rId10"/>
    <p:sldId id="274" r:id="rId11"/>
    <p:sldId id="273" r:id="rId12"/>
    <p:sldId id="267" r:id="rId13"/>
    <p:sldId id="268" r:id="rId14"/>
    <p:sldId id="269" r:id="rId15"/>
  </p:sldIdLst>
  <p:sldSz cx="9144000" cy="5143500" type="screen16x9"/>
  <p:notesSz cx="10693400" cy="7562850"/>
  <p:defaultTextStyle>
    <a:defPPr>
      <a:defRPr lang="fr-FR"/>
    </a:defPPr>
    <a:lvl1pPr marL="0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7805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5609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3414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1219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9024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46828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4633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2438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9">
          <p15:clr>
            <a:srgbClr val="A4A3A4"/>
          </p15:clr>
        </p15:guide>
        <p15:guide id="2" pos="1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346" y="77"/>
      </p:cViewPr>
      <p:guideLst>
        <p:guide orient="horz" pos="1959"/>
        <p:guide pos="18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4971" y="1005940"/>
            <a:ext cx="4969199" cy="1694399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5CA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69179" y="2841717"/>
            <a:ext cx="2133600" cy="273844"/>
          </a:xfrm>
        </p:spPr>
        <p:txBody>
          <a:bodyPr/>
          <a:lstStyle>
            <a:lvl1pPr>
              <a:defRPr sz="1600" b="1">
                <a:solidFill>
                  <a:srgbClr val="005CA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t>5/5/2023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8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702FA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702FA0"/>
                </a:solidFill>
                <a:latin typeface="Arial"/>
                <a:cs typeface="Arial"/>
              </a:defRPr>
            </a:lvl1pPr>
          </a:lstStyle>
          <a:p>
            <a:pPr marL="29817"/>
            <a:fld id="{81D60167-4931-47E6-BA6A-407CBD079E47}" type="slidenum">
              <a:rPr lang="fr-FR" spc="-4" smtClean="0"/>
              <a:pPr marL="29817"/>
              <a:t>‹N°›</a:t>
            </a:fld>
            <a:endParaRPr lang="fr-FR" spc="-4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4971" y="1005940"/>
            <a:ext cx="4969199" cy="1694399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5CA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69179" y="2841717"/>
            <a:ext cx="2133600" cy="273844"/>
          </a:xfrm>
        </p:spPr>
        <p:txBody>
          <a:bodyPr/>
          <a:lstStyle>
            <a:lvl1pPr>
              <a:defRPr sz="1600" b="1">
                <a:solidFill>
                  <a:srgbClr val="005CA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t>5/5/2023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2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4971" y="1005940"/>
            <a:ext cx="4969199" cy="1694399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5CA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69179" y="2841717"/>
            <a:ext cx="2133600" cy="273844"/>
          </a:xfrm>
        </p:spPr>
        <p:txBody>
          <a:bodyPr/>
          <a:lstStyle>
            <a:lvl1pPr>
              <a:defRPr sz="1600" b="1">
                <a:solidFill>
                  <a:srgbClr val="005CA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t>5/5/2023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6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_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4971" y="1005940"/>
            <a:ext cx="4969199" cy="1694399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5CA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69179" y="2841717"/>
            <a:ext cx="2133600" cy="273844"/>
          </a:xfrm>
        </p:spPr>
        <p:txBody>
          <a:bodyPr/>
          <a:lstStyle>
            <a:lvl1pPr>
              <a:defRPr sz="1600" b="1">
                <a:solidFill>
                  <a:srgbClr val="005CA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t>5/5/2023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2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_ble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983" y="304024"/>
            <a:ext cx="8229600" cy="485942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5CA9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B59D068-C24E-8445-8A62-735CAF86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03" y="1160839"/>
            <a:ext cx="8129455" cy="3470811"/>
          </a:xfrm>
        </p:spPr>
        <p:txBody>
          <a:bodyPr>
            <a:normAutofit/>
          </a:bodyPr>
          <a:lstStyle>
            <a:lvl1pPr marL="319448" indent="-319448">
              <a:buFont typeface="Arial" panose="020B0604020202020204" pitchFamily="34" charset="0"/>
              <a:buChar char="•"/>
              <a:defRPr sz="2200">
                <a:solidFill>
                  <a:srgbClr val="005CA9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186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_ble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983" y="304024"/>
            <a:ext cx="8229600" cy="485942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5CA9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B59D068-C24E-8445-8A62-735CAF86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05" y="1160839"/>
            <a:ext cx="3806904" cy="3470811"/>
          </a:xfrm>
        </p:spPr>
        <p:txBody>
          <a:bodyPr>
            <a:normAutofit/>
          </a:bodyPr>
          <a:lstStyle>
            <a:lvl1pPr marL="319448" indent="-319448">
              <a:buFont typeface="Arial" panose="020B0604020202020204" pitchFamily="34" charset="0"/>
              <a:buChar char="•"/>
              <a:defRPr sz="2200">
                <a:solidFill>
                  <a:srgbClr val="005CA9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6B59D068-C24E-8445-8A62-735CAF86F22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26013" y="1167919"/>
            <a:ext cx="3968944" cy="3470811"/>
          </a:xfrm>
        </p:spPr>
        <p:txBody>
          <a:bodyPr>
            <a:normAutofit/>
          </a:bodyPr>
          <a:lstStyle>
            <a:lvl1pPr marL="319448" indent="-319448">
              <a:buFont typeface="Arial" panose="020B0604020202020204" pitchFamily="34" charset="0"/>
              <a:buChar char="•"/>
              <a:defRPr sz="2200">
                <a:solidFill>
                  <a:srgbClr val="005CA9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8865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_vio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983" y="304024"/>
            <a:ext cx="8229600" cy="485942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accent3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B59D068-C24E-8445-8A62-735CAF86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03" y="1160839"/>
            <a:ext cx="8129455" cy="3470811"/>
          </a:xfrm>
        </p:spPr>
        <p:txBody>
          <a:bodyPr>
            <a:normAutofit/>
          </a:bodyPr>
          <a:lstStyle>
            <a:lvl1pPr marL="319448" indent="-319448">
              <a:buFont typeface="Arial" panose="020B0604020202020204" pitchFamily="34" charset="0"/>
              <a:buChar char="•"/>
              <a:defRPr sz="2200">
                <a:solidFill>
                  <a:srgbClr val="005CA9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5657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_vio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B59D068-C24E-8445-8A62-735CAF86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05" y="1160839"/>
            <a:ext cx="3806904" cy="3470811"/>
          </a:xfrm>
        </p:spPr>
        <p:txBody>
          <a:bodyPr>
            <a:normAutofit/>
          </a:bodyPr>
          <a:lstStyle>
            <a:lvl1pPr marL="319448" indent="-319448">
              <a:buFont typeface="Arial" panose="020B0604020202020204" pitchFamily="34" charset="0"/>
              <a:buChar char="•"/>
              <a:defRPr sz="2200">
                <a:solidFill>
                  <a:srgbClr val="005CA9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6B59D068-C24E-8445-8A62-735CAF86F22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26013" y="1167919"/>
            <a:ext cx="3968944" cy="3470811"/>
          </a:xfrm>
        </p:spPr>
        <p:txBody>
          <a:bodyPr>
            <a:normAutofit/>
          </a:bodyPr>
          <a:lstStyle>
            <a:lvl1pPr marL="319448" indent="-319448">
              <a:buFont typeface="Arial" panose="020B0604020202020204" pitchFamily="34" charset="0"/>
              <a:buChar char="•"/>
              <a:defRPr sz="2200">
                <a:solidFill>
                  <a:srgbClr val="005CA9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58983" y="304024"/>
            <a:ext cx="8229600" cy="485942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accent3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877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f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7140" y="2841717"/>
            <a:ext cx="1674404" cy="971883"/>
          </a:xfrm>
        </p:spPr>
        <p:txBody>
          <a:bodyPr anchor="t">
            <a:normAutofit/>
          </a:bodyPr>
          <a:lstStyle>
            <a:lvl1pPr algn="l">
              <a:defRPr sz="1900" baseline="0">
                <a:solidFill>
                  <a:srgbClr val="005CA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133972B-092B-1943-BE4A-81AE0DA37F9A}"/>
              </a:ext>
            </a:extLst>
          </p:cNvPr>
          <p:cNvSpPr txBox="1">
            <a:spLocks/>
          </p:cNvSpPr>
          <p:nvPr/>
        </p:nvSpPr>
        <p:spPr>
          <a:xfrm>
            <a:off x="387004" y="1123294"/>
            <a:ext cx="1979870" cy="1447861"/>
          </a:xfrm>
          <a:prstGeom prst="rect">
            <a:avLst/>
          </a:prstGeom>
        </p:spPr>
        <p:txBody>
          <a:bodyPr vert="horz" lIns="85186" tIns="42593" rIns="85186" bIns="42593" rtlCol="0" anchor="ctr">
            <a:norm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>
                <a:solidFill>
                  <a:srgbClr val="005CA9"/>
                </a:solidFill>
              </a:rPr>
              <a:t>Merci !</a:t>
            </a:r>
          </a:p>
        </p:txBody>
      </p:sp>
    </p:spTree>
    <p:extLst>
      <p:ext uri="{BB962C8B-B14F-4D97-AF65-F5344CB8AC3E}">
        <p14:creationId xmlns:p14="http://schemas.microsoft.com/office/powerpoint/2010/main" val="313681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5186" tIns="42593" rIns="85186" bIns="42593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5186" tIns="42593" rIns="85186" bIns="42593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85186" tIns="42593" rIns="85186" bIns="4259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85186" tIns="42593" rIns="85186" bIns="4259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1" y="4767263"/>
            <a:ext cx="2133600" cy="273844"/>
          </a:xfrm>
          <a:prstGeom prst="rect">
            <a:avLst/>
          </a:prstGeom>
        </p:spPr>
        <p:txBody>
          <a:bodyPr vert="horz" lIns="85186" tIns="42593" rIns="85186" bIns="4259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29817"/>
            <a:fld id="{81D60167-4931-47E6-BA6A-407CBD079E47}" type="slidenum">
              <a:rPr lang="fr-FR" spc="-4" smtClean="0"/>
              <a:pPr marL="29817"/>
              <a:t>‹N°›</a:t>
            </a:fld>
            <a:endParaRPr lang="fr-FR" spc="-4" dirty="0"/>
          </a:p>
        </p:txBody>
      </p:sp>
    </p:spTree>
    <p:extLst>
      <p:ext uri="{BB962C8B-B14F-4D97-AF65-F5344CB8AC3E}">
        <p14:creationId xmlns:p14="http://schemas.microsoft.com/office/powerpoint/2010/main" val="428805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txStyles>
    <p:titleStyle>
      <a:lvl1pPr algn="ctr" defTabSz="851862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448" indent="-319448" algn="l" defTabSz="851862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38" indent="-266207" algn="l" defTabSz="851862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64827" indent="-212965" algn="l" defTabSz="8518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758" indent="-212965" algn="l" defTabSz="851862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6688" indent="-212965" algn="l" defTabSz="851862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42619" indent="-212965" algn="l" defTabSz="8518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68550" indent="-212965" algn="l" defTabSz="8518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81" indent="-212965" algn="l" defTabSz="8518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0411" indent="-212965" algn="l" defTabSz="8518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518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5931" algn="l" defTabSz="8518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1862" algn="l" defTabSz="8518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7792" algn="l" defTabSz="8518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723" algn="l" defTabSz="8518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29653" algn="l" defTabSz="8518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55584" algn="l" defTabSz="8518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81515" algn="l" defTabSz="8518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446" algn="l" defTabSz="8518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g.sante.fr/" TargetMode="External"/><Relationship Id="rId2" Type="http://schemas.openxmlformats.org/officeDocument/2006/relationships/hyperlink" Target="mailto:cng-concours.administratifs@sante.gouv.fr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304800" y="971550"/>
            <a:ext cx="4800429" cy="1733585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 marR="3976" algn="l">
              <a:spcBef>
                <a:spcPts val="78"/>
              </a:spcBef>
            </a:pPr>
            <a:r>
              <a:rPr spc="-8" dirty="0">
                <a:solidFill>
                  <a:schemeClr val="accent1"/>
                </a:solidFill>
              </a:rPr>
              <a:t>Recensement</a:t>
            </a:r>
            <a:r>
              <a:rPr spc="-63" dirty="0">
                <a:solidFill>
                  <a:schemeClr val="accent1"/>
                </a:solidFill>
              </a:rPr>
              <a:t> </a:t>
            </a:r>
            <a:r>
              <a:rPr spc="-4" dirty="0">
                <a:solidFill>
                  <a:schemeClr val="accent1"/>
                </a:solidFill>
              </a:rPr>
              <a:t>des</a:t>
            </a:r>
            <a:r>
              <a:rPr spc="-39" dirty="0">
                <a:solidFill>
                  <a:schemeClr val="accent1"/>
                </a:solidFill>
              </a:rPr>
              <a:t> </a:t>
            </a:r>
            <a:r>
              <a:rPr spc="-16" dirty="0">
                <a:solidFill>
                  <a:schemeClr val="accent1"/>
                </a:solidFill>
              </a:rPr>
              <a:t>postes</a:t>
            </a:r>
            <a:r>
              <a:rPr spc="-35" dirty="0">
                <a:solidFill>
                  <a:schemeClr val="accent1"/>
                </a:solidFill>
              </a:rPr>
              <a:t> </a:t>
            </a:r>
            <a:r>
              <a:rPr spc="-12" dirty="0">
                <a:solidFill>
                  <a:schemeClr val="accent1"/>
                </a:solidFill>
              </a:rPr>
              <a:t>vacants </a:t>
            </a:r>
            <a:r>
              <a:rPr spc="-767" dirty="0">
                <a:solidFill>
                  <a:schemeClr val="accent1"/>
                </a:solidFill>
              </a:rPr>
              <a:t> </a:t>
            </a:r>
            <a:r>
              <a:rPr spc="-8" dirty="0">
                <a:solidFill>
                  <a:schemeClr val="accent1"/>
                </a:solidFill>
              </a:rPr>
              <a:t>et procédure </a:t>
            </a:r>
            <a:r>
              <a:rPr spc="-31" dirty="0">
                <a:solidFill>
                  <a:schemeClr val="accent1"/>
                </a:solidFill>
              </a:rPr>
              <a:t>d’affectation </a:t>
            </a:r>
            <a:r>
              <a:rPr dirty="0">
                <a:solidFill>
                  <a:schemeClr val="accent1"/>
                </a:solidFill>
              </a:rPr>
              <a:t>des </a:t>
            </a:r>
            <a:r>
              <a:rPr spc="-8" dirty="0" err="1">
                <a:solidFill>
                  <a:schemeClr val="accent1"/>
                </a:solidFill>
              </a:rPr>
              <a:t>élèves</a:t>
            </a:r>
            <a:r>
              <a:rPr spc="-23" dirty="0">
                <a:solidFill>
                  <a:schemeClr val="accent1"/>
                </a:solidFill>
              </a:rPr>
              <a:t> </a:t>
            </a:r>
            <a:r>
              <a:rPr spc="-16" dirty="0">
                <a:solidFill>
                  <a:schemeClr val="accent1"/>
                </a:solidFill>
              </a:rPr>
              <a:t>attachés</a:t>
            </a:r>
            <a:r>
              <a:rPr spc="-20" dirty="0">
                <a:solidFill>
                  <a:schemeClr val="accent1"/>
                </a:solidFill>
              </a:rPr>
              <a:t> </a:t>
            </a:r>
            <a:r>
              <a:rPr spc="-12" dirty="0">
                <a:solidFill>
                  <a:schemeClr val="accent1"/>
                </a:solidFill>
              </a:rPr>
              <a:t>hospitaliers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3000" y="2800350"/>
            <a:ext cx="4038600" cy="375788"/>
          </a:xfrm>
          <a:prstGeom prst="rect">
            <a:avLst/>
          </a:prstGeom>
        </p:spPr>
        <p:txBody>
          <a:bodyPr vert="horz" wrap="square" lIns="0" tIns="9442" rIns="0" bIns="0" rtlCol="0">
            <a:spAutoFit/>
          </a:bodyPr>
          <a:lstStyle/>
          <a:p>
            <a:pPr marL="937747" marR="3976" indent="-928304">
              <a:lnSpc>
                <a:spcPct val="118500"/>
              </a:lnSpc>
              <a:spcBef>
                <a:spcPts val="74"/>
              </a:spcBef>
            </a:pPr>
            <a:r>
              <a:rPr lang="fr-FR" sz="2000" b="1" spc="-3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2000" b="1" spc="-8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UTORIEL – Offre(s) de poste </a:t>
            </a:r>
            <a:endParaRPr lang="fr-FR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spc="-23" dirty="0">
                <a:solidFill>
                  <a:srgbClr val="702FA0"/>
                </a:solidFill>
                <a:latin typeface="Calibri"/>
                <a:cs typeface="Calibri"/>
              </a:rPr>
              <a:t>ESPACE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4" dirty="0">
                <a:solidFill>
                  <a:srgbClr val="702FA0"/>
                </a:solidFill>
                <a:latin typeface="Calibri"/>
                <a:cs typeface="Calibri"/>
              </a:rPr>
              <a:t>OFFRE(S)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4" dirty="0">
                <a:solidFill>
                  <a:srgbClr val="702FA0"/>
                </a:solidFill>
                <a:latin typeface="Calibri"/>
                <a:cs typeface="Calibri"/>
              </a:rPr>
              <a:t>DE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POSTE </a:t>
            </a:r>
            <a:r>
              <a:rPr lang="fr-FR" b="1" dirty="0">
                <a:solidFill>
                  <a:srgbClr val="702FA0"/>
                </a:solidFill>
                <a:latin typeface="Calibri"/>
                <a:cs typeface="Calibri"/>
              </a:rPr>
              <a:t>-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TUTORIEL</a:t>
            </a:r>
            <a:endParaRPr lang="fr-FR" dirty="0"/>
          </a:p>
        </p:txBody>
      </p:sp>
      <p:grpSp>
        <p:nvGrpSpPr>
          <p:cNvPr id="7" name="object 3"/>
          <p:cNvGrpSpPr/>
          <p:nvPr/>
        </p:nvGrpSpPr>
        <p:grpSpPr>
          <a:xfrm>
            <a:off x="2057400" y="819150"/>
            <a:ext cx="5105400" cy="4267200"/>
            <a:chOff x="1881638" y="1023579"/>
            <a:chExt cx="7582123" cy="4652102"/>
          </a:xfrm>
        </p:grpSpPr>
        <p:pic>
          <p:nvPicPr>
            <p:cNvPr id="8" name="object 4"/>
            <p:cNvPicPr/>
            <p:nvPr/>
          </p:nvPicPr>
          <p:blipFill rotWithShape="1">
            <a:blip r:embed="rId2" cstate="print"/>
            <a:srcRect b="9157"/>
            <a:stretch/>
          </p:blipFill>
          <p:spPr>
            <a:xfrm>
              <a:off x="1881638" y="1023579"/>
              <a:ext cx="7582123" cy="4652102"/>
            </a:xfrm>
            <a:prstGeom prst="rect">
              <a:avLst/>
            </a:prstGeom>
          </p:spPr>
        </p:pic>
        <p:sp>
          <p:nvSpPr>
            <p:cNvPr id="9" name="object 5"/>
            <p:cNvSpPr/>
            <p:nvPr/>
          </p:nvSpPr>
          <p:spPr>
            <a:xfrm>
              <a:off x="4251947" y="1348739"/>
              <a:ext cx="818515" cy="140335"/>
            </a:xfrm>
            <a:custGeom>
              <a:avLst/>
              <a:gdLst/>
              <a:ahLst/>
              <a:cxnLst/>
              <a:rect l="l" t="t" r="r" b="b"/>
              <a:pathLst>
                <a:path w="818514" h="140334">
                  <a:moveTo>
                    <a:pt x="818388" y="6096"/>
                  </a:moveTo>
                  <a:lnTo>
                    <a:pt x="812292" y="0"/>
                  </a:lnTo>
                  <a:lnTo>
                    <a:pt x="6096" y="0"/>
                  </a:lnTo>
                  <a:lnTo>
                    <a:pt x="0" y="6096"/>
                  </a:lnTo>
                  <a:lnTo>
                    <a:pt x="0" y="134112"/>
                  </a:lnTo>
                  <a:lnTo>
                    <a:pt x="6096" y="140208"/>
                  </a:lnTo>
                  <a:lnTo>
                    <a:pt x="812292" y="140208"/>
                  </a:lnTo>
                  <a:lnTo>
                    <a:pt x="818388" y="134112"/>
                  </a:lnTo>
                  <a:lnTo>
                    <a:pt x="818388" y="126492"/>
                  </a:lnTo>
                  <a:lnTo>
                    <a:pt x="818388" y="114300"/>
                  </a:lnTo>
                  <a:lnTo>
                    <a:pt x="818388" y="25908"/>
                  </a:lnTo>
                  <a:lnTo>
                    <a:pt x="818388" y="12192"/>
                  </a:lnTo>
                  <a:lnTo>
                    <a:pt x="818388" y="6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01713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5203" r="5756" b="5643"/>
          <a:stretch/>
        </p:blipFill>
        <p:spPr>
          <a:xfrm>
            <a:off x="2133600" y="666750"/>
            <a:ext cx="4495800" cy="4473432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spc="-23" dirty="0">
                <a:solidFill>
                  <a:srgbClr val="702FA0"/>
                </a:solidFill>
                <a:latin typeface="Calibri"/>
                <a:cs typeface="Calibri"/>
              </a:rPr>
              <a:t>ESPACE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4" dirty="0">
                <a:solidFill>
                  <a:srgbClr val="702FA0"/>
                </a:solidFill>
                <a:latin typeface="Calibri"/>
                <a:cs typeface="Calibri"/>
              </a:rPr>
              <a:t>OFFRE(S)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4" dirty="0">
                <a:solidFill>
                  <a:srgbClr val="702FA0"/>
                </a:solidFill>
                <a:latin typeface="Calibri"/>
                <a:cs typeface="Calibri"/>
              </a:rPr>
              <a:t>DE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POSTE </a:t>
            </a:r>
            <a:r>
              <a:rPr lang="fr-FR" b="1" dirty="0">
                <a:solidFill>
                  <a:srgbClr val="702FA0"/>
                </a:solidFill>
                <a:latin typeface="Calibri"/>
                <a:cs typeface="Calibri"/>
              </a:rPr>
              <a:t>-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TUTORIEL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0960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b="9524"/>
          <a:stretch/>
        </p:blipFill>
        <p:spPr>
          <a:xfrm>
            <a:off x="1166928" y="904814"/>
            <a:ext cx="5678091" cy="33161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19200" y="4211457"/>
            <a:ext cx="7115119" cy="179815"/>
          </a:xfrm>
          <a:prstGeom prst="rect">
            <a:avLst/>
          </a:prstGeom>
        </p:spPr>
        <p:txBody>
          <a:bodyPr vert="horz" wrap="square" lIns="0" tIns="10436" rIns="0" bIns="0" rtlCol="0">
            <a:spAutoFit/>
          </a:bodyPr>
          <a:lstStyle/>
          <a:p>
            <a:pPr marL="9939" marR="3976">
              <a:spcBef>
                <a:spcPts val="82"/>
              </a:spcBef>
            </a:pPr>
            <a:r>
              <a:rPr sz="1100" spc="-12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</a:t>
            </a:r>
            <a:r>
              <a:rPr sz="1100" spc="59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sz="1100" spc="4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8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gestionnaire</a:t>
            </a:r>
            <a:r>
              <a:rPr sz="1100" spc="5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sz="1100" spc="3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CNG</a:t>
            </a:r>
            <a:r>
              <a:rPr sz="1100" spc="39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sz="1100" spc="39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1100" spc="3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8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sz="1100" spc="39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1100" spc="-239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valider</a:t>
            </a:r>
            <a:r>
              <a:rPr sz="1100" spc="-16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12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l’affectation</a:t>
            </a:r>
            <a:r>
              <a:rPr sz="1100" spc="-4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(ici</a:t>
            </a:r>
            <a:r>
              <a:rPr sz="1100" spc="8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appelée</a:t>
            </a:r>
            <a:r>
              <a:rPr sz="1100" spc="-3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nomination)</a:t>
            </a:r>
            <a:r>
              <a:rPr lang="fr-FR" sz="1100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1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spc="-23" dirty="0">
                <a:solidFill>
                  <a:srgbClr val="702FA0"/>
                </a:solidFill>
                <a:latin typeface="Calibri"/>
                <a:cs typeface="Calibri"/>
              </a:rPr>
              <a:t>ESPACE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4" dirty="0">
                <a:solidFill>
                  <a:srgbClr val="702FA0"/>
                </a:solidFill>
                <a:latin typeface="Calibri"/>
                <a:cs typeface="Calibri"/>
              </a:rPr>
              <a:t>OFFRE(S)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4" dirty="0">
                <a:solidFill>
                  <a:srgbClr val="702FA0"/>
                </a:solidFill>
                <a:latin typeface="Calibri"/>
                <a:cs typeface="Calibri"/>
              </a:rPr>
              <a:t>DE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POSTE </a:t>
            </a:r>
            <a:r>
              <a:rPr lang="fr-FR" b="1" dirty="0">
                <a:solidFill>
                  <a:srgbClr val="702FA0"/>
                </a:solidFill>
                <a:latin typeface="Calibri"/>
                <a:cs typeface="Calibri"/>
              </a:rPr>
              <a:t>-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TUTORIEL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742950"/>
            <a:ext cx="3810000" cy="440055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spc="-23" dirty="0">
                <a:solidFill>
                  <a:srgbClr val="702FA0"/>
                </a:solidFill>
                <a:latin typeface="Calibri"/>
                <a:cs typeface="Calibri"/>
              </a:rPr>
              <a:t>ESPACE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4" dirty="0">
                <a:solidFill>
                  <a:srgbClr val="702FA0"/>
                </a:solidFill>
                <a:latin typeface="Calibri"/>
                <a:cs typeface="Calibri"/>
              </a:rPr>
              <a:t>OFFRE(S)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4" dirty="0">
                <a:solidFill>
                  <a:srgbClr val="702FA0"/>
                </a:solidFill>
                <a:latin typeface="Calibri"/>
                <a:cs typeface="Calibri"/>
              </a:rPr>
              <a:t>DE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POSTE </a:t>
            </a:r>
            <a:r>
              <a:rPr lang="fr-FR" b="1" dirty="0">
                <a:solidFill>
                  <a:srgbClr val="702FA0"/>
                </a:solidFill>
                <a:latin typeface="Calibri"/>
                <a:cs typeface="Calibri"/>
              </a:rPr>
              <a:t>-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TUTORIEL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FDF6171D-C7D5-DC4E-854D-AB836644A157}"/>
              </a:ext>
            </a:extLst>
          </p:cNvPr>
          <p:cNvSpPr txBox="1">
            <a:spLocks/>
          </p:cNvSpPr>
          <p:nvPr/>
        </p:nvSpPr>
        <p:spPr>
          <a:xfrm>
            <a:off x="892966" y="2630156"/>
            <a:ext cx="4680520" cy="205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442" marR="3976">
              <a:lnSpc>
                <a:spcPct val="140000"/>
              </a:lnSpc>
              <a:spcBef>
                <a:spcPts val="78"/>
              </a:spcBef>
            </a:pPr>
            <a:r>
              <a:rPr lang="fr-FR" sz="2000" b="1" spc="-4" dirty="0">
                <a:latin typeface="Calibri"/>
                <a:cs typeface="Calibri"/>
              </a:rPr>
              <a:t>BUREAU</a:t>
            </a:r>
            <a:r>
              <a:rPr lang="fr-FR" sz="2000" b="1" spc="4" dirty="0">
                <a:latin typeface="Calibri"/>
                <a:cs typeface="Calibri"/>
              </a:rPr>
              <a:t> </a:t>
            </a:r>
            <a:r>
              <a:rPr lang="fr-FR" sz="2000" b="1" spc="-8" dirty="0">
                <a:latin typeface="Calibri"/>
                <a:cs typeface="Calibri"/>
              </a:rPr>
              <a:t>DES</a:t>
            </a:r>
            <a:r>
              <a:rPr lang="fr-FR" sz="2000" b="1" spc="12" dirty="0">
                <a:latin typeface="Calibri"/>
                <a:cs typeface="Calibri"/>
              </a:rPr>
              <a:t> </a:t>
            </a:r>
            <a:r>
              <a:rPr lang="fr-FR" sz="2000" b="1" spc="-4" dirty="0">
                <a:latin typeface="Calibri"/>
                <a:cs typeface="Calibri"/>
              </a:rPr>
              <a:t>CONCOURS</a:t>
            </a:r>
            <a:r>
              <a:rPr lang="fr-FR" sz="2000" b="1" spc="12" dirty="0">
                <a:latin typeface="Calibri"/>
                <a:cs typeface="Calibri"/>
              </a:rPr>
              <a:t> </a:t>
            </a:r>
          </a:p>
          <a:p>
            <a:pPr marL="9442" marR="3976">
              <a:lnSpc>
                <a:spcPct val="140000"/>
              </a:lnSpc>
              <a:spcBef>
                <a:spcPts val="78"/>
              </a:spcBef>
            </a:pPr>
            <a:r>
              <a:rPr lang="fr-FR" sz="2000" b="1" spc="-4" dirty="0">
                <a:latin typeface="Calibri"/>
                <a:cs typeface="Calibri"/>
              </a:rPr>
              <a:t>Immeuble le Ponant</a:t>
            </a:r>
          </a:p>
          <a:p>
            <a:pPr marL="9442" marR="3976">
              <a:lnSpc>
                <a:spcPct val="140000"/>
              </a:lnSpc>
              <a:spcBef>
                <a:spcPts val="78"/>
              </a:spcBef>
            </a:pPr>
            <a:r>
              <a:rPr lang="fr-FR" sz="2000" b="1" spc="-4" dirty="0">
                <a:latin typeface="Calibri"/>
                <a:cs typeface="Calibri"/>
              </a:rPr>
              <a:t>21B</a:t>
            </a:r>
            <a:r>
              <a:rPr lang="fr-FR" sz="2000" b="1" spc="8" dirty="0">
                <a:latin typeface="Calibri"/>
                <a:cs typeface="Calibri"/>
              </a:rPr>
              <a:t> </a:t>
            </a:r>
            <a:r>
              <a:rPr lang="fr-FR" sz="2000" b="1" spc="-4" dirty="0">
                <a:latin typeface="Calibri"/>
                <a:cs typeface="Calibri"/>
              </a:rPr>
              <a:t>rue Leblanc</a:t>
            </a:r>
          </a:p>
          <a:p>
            <a:pPr marL="9442" marR="3976">
              <a:lnSpc>
                <a:spcPct val="140000"/>
              </a:lnSpc>
              <a:spcBef>
                <a:spcPts val="78"/>
              </a:spcBef>
            </a:pPr>
            <a:r>
              <a:rPr lang="fr-FR" sz="2000" b="1" spc="-4" dirty="0">
                <a:latin typeface="Calibri"/>
                <a:cs typeface="Calibri"/>
              </a:rPr>
              <a:t>75373</a:t>
            </a:r>
            <a:r>
              <a:rPr lang="fr-FR" sz="2000" b="1" spc="27" dirty="0">
                <a:latin typeface="Calibri"/>
                <a:cs typeface="Calibri"/>
              </a:rPr>
              <a:t> </a:t>
            </a:r>
            <a:r>
              <a:rPr lang="fr-FR" sz="2000" b="1" spc="-8" dirty="0">
                <a:latin typeface="Calibri"/>
                <a:cs typeface="Calibri"/>
              </a:rPr>
              <a:t>PARIS</a:t>
            </a:r>
            <a:r>
              <a:rPr lang="fr-FR" sz="2000" b="1" spc="8" dirty="0">
                <a:latin typeface="Calibri"/>
                <a:cs typeface="Calibri"/>
              </a:rPr>
              <a:t> </a:t>
            </a:r>
            <a:r>
              <a:rPr lang="fr-FR" sz="2000" b="1" spc="-8" dirty="0">
                <a:latin typeface="Calibri"/>
                <a:cs typeface="Calibri"/>
              </a:rPr>
              <a:t>CEDEX</a:t>
            </a:r>
            <a:r>
              <a:rPr lang="fr-FR" sz="2000" b="1" spc="8" dirty="0">
                <a:latin typeface="Calibri"/>
                <a:cs typeface="Calibri"/>
              </a:rPr>
              <a:t> </a:t>
            </a:r>
            <a:r>
              <a:rPr lang="fr-FR" sz="2000" b="1" spc="-8" dirty="0">
                <a:latin typeface="Calibri"/>
                <a:cs typeface="Calibri"/>
              </a:rPr>
              <a:t>15</a:t>
            </a:r>
          </a:p>
          <a:p>
            <a:pPr marL="9442" marR="3976">
              <a:lnSpc>
                <a:spcPct val="140000"/>
              </a:lnSpc>
              <a:spcBef>
                <a:spcPts val="78"/>
              </a:spcBef>
            </a:pPr>
            <a:endParaRPr lang="fr-FR" sz="2000" dirty="0">
              <a:latin typeface="Calibri"/>
              <a:cs typeface="Calibri"/>
            </a:endParaRPr>
          </a:p>
          <a:p>
            <a:pPr>
              <a:spcBef>
                <a:spcPts val="376"/>
              </a:spcBef>
            </a:pPr>
            <a:r>
              <a:rPr lang="fr-FR" sz="2000" u="sng" spc="-4" dirty="0">
                <a:solidFill>
                  <a:schemeClr val="tx1"/>
                </a:solidFill>
                <a:uFill>
                  <a:solidFill>
                    <a:srgbClr val="662382"/>
                  </a:solidFill>
                </a:uFill>
                <a:latin typeface="Calibri"/>
                <a:cs typeface="Calibri"/>
                <a:hlinkClick r:id="rId2"/>
              </a:rPr>
              <a:t>cng-concours.administratifs@sante.gouv.fr</a:t>
            </a:r>
            <a:endParaRPr lang="fr-FR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3357">
              <a:spcBef>
                <a:spcPts val="657"/>
              </a:spcBef>
            </a:pPr>
            <a:r>
              <a:rPr lang="fr-FR" sz="2000" u="sng" spc="-4" dirty="0">
                <a:solidFill>
                  <a:schemeClr val="tx1"/>
                </a:solidFill>
                <a:uFill>
                  <a:solidFill>
                    <a:srgbClr val="B3004B"/>
                  </a:solidFill>
                </a:uFill>
                <a:latin typeface="Calibri"/>
                <a:cs typeface="Calibri"/>
                <a:hlinkClick r:id="rId3"/>
              </a:rPr>
              <a:t>www.cng.sante.fr</a:t>
            </a:r>
            <a:endParaRPr lang="fr-FR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 rotWithShape="1">
          <a:blip r:embed="rId2" cstate="print"/>
          <a:srcRect l="8096" r="9505" b="4932"/>
          <a:stretch/>
        </p:blipFill>
        <p:spPr>
          <a:xfrm>
            <a:off x="2286000" y="684754"/>
            <a:ext cx="4572000" cy="4458746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8983" y="304024"/>
            <a:ext cx="8251617" cy="485942"/>
          </a:xfrm>
        </p:spPr>
        <p:txBody>
          <a:bodyPr>
            <a:normAutofit fontScale="90000"/>
          </a:bodyPr>
          <a:lstStyle/>
          <a:p>
            <a:r>
              <a:rPr lang="fr-FR" b="1" spc="-23" dirty="0">
                <a:solidFill>
                  <a:srgbClr val="702FA0"/>
                </a:solidFill>
                <a:latin typeface="Calibri"/>
                <a:cs typeface="Calibri"/>
              </a:rPr>
              <a:t>ESPACE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4" dirty="0">
                <a:solidFill>
                  <a:srgbClr val="702FA0"/>
                </a:solidFill>
                <a:latin typeface="Calibri"/>
                <a:cs typeface="Calibri"/>
              </a:rPr>
              <a:t>OFFRE(S)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4" dirty="0">
                <a:solidFill>
                  <a:srgbClr val="702FA0"/>
                </a:solidFill>
                <a:latin typeface="Calibri"/>
                <a:cs typeface="Calibri"/>
              </a:rPr>
              <a:t>DE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POSTE </a:t>
            </a:r>
            <a:r>
              <a:rPr lang="fr-FR" b="1" dirty="0">
                <a:solidFill>
                  <a:srgbClr val="702FA0"/>
                </a:solidFill>
                <a:latin typeface="Calibri"/>
                <a:cs typeface="Calibri"/>
              </a:rPr>
              <a:t>-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TUTORIEL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8983" y="304024"/>
            <a:ext cx="8251617" cy="485942"/>
          </a:xfrm>
        </p:spPr>
        <p:txBody>
          <a:bodyPr>
            <a:normAutofit fontScale="90000"/>
          </a:bodyPr>
          <a:lstStyle/>
          <a:p>
            <a:r>
              <a:rPr lang="fr-FR" b="1" spc="-23" dirty="0">
                <a:solidFill>
                  <a:srgbClr val="702FA0"/>
                </a:solidFill>
                <a:latin typeface="Calibri"/>
                <a:cs typeface="Calibri"/>
              </a:rPr>
              <a:t>ESPACE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4" dirty="0">
                <a:solidFill>
                  <a:srgbClr val="702FA0"/>
                </a:solidFill>
                <a:latin typeface="Calibri"/>
                <a:cs typeface="Calibri"/>
              </a:rPr>
              <a:t>OFFRE(S)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4" dirty="0">
                <a:solidFill>
                  <a:srgbClr val="702FA0"/>
                </a:solidFill>
                <a:latin typeface="Calibri"/>
                <a:cs typeface="Calibri"/>
              </a:rPr>
              <a:t>DE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POSTE </a:t>
            </a:r>
            <a:r>
              <a:rPr lang="fr-FR" b="1" dirty="0">
                <a:solidFill>
                  <a:srgbClr val="702FA0"/>
                </a:solidFill>
                <a:latin typeface="Calibri"/>
                <a:cs typeface="Calibri"/>
              </a:rPr>
              <a:t>-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TUTORIEL</a:t>
            </a:r>
            <a:endParaRPr lang="fr-FR" dirty="0"/>
          </a:p>
        </p:txBody>
      </p:sp>
      <p:pic>
        <p:nvPicPr>
          <p:cNvPr id="4" name="object 3"/>
          <p:cNvPicPr/>
          <p:nvPr/>
        </p:nvPicPr>
        <p:blipFill rotWithShape="1">
          <a:blip r:embed="rId2" cstate="print"/>
          <a:srcRect l="5783" t="1328" r="11348"/>
          <a:stretch/>
        </p:blipFill>
        <p:spPr>
          <a:xfrm>
            <a:off x="2084930" y="725621"/>
            <a:ext cx="5154070" cy="437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4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8983" y="304024"/>
            <a:ext cx="8251617" cy="485942"/>
          </a:xfrm>
        </p:spPr>
        <p:txBody>
          <a:bodyPr>
            <a:normAutofit fontScale="90000"/>
          </a:bodyPr>
          <a:lstStyle/>
          <a:p>
            <a:r>
              <a:rPr lang="fr-FR" b="1" spc="-23" dirty="0">
                <a:solidFill>
                  <a:srgbClr val="702FA0"/>
                </a:solidFill>
                <a:latin typeface="Calibri"/>
                <a:cs typeface="Calibri"/>
              </a:rPr>
              <a:t>ESPACE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4" dirty="0">
                <a:solidFill>
                  <a:srgbClr val="702FA0"/>
                </a:solidFill>
                <a:latin typeface="Calibri"/>
                <a:cs typeface="Calibri"/>
              </a:rPr>
              <a:t>OFFRE(S)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4" dirty="0">
                <a:solidFill>
                  <a:srgbClr val="702FA0"/>
                </a:solidFill>
                <a:latin typeface="Calibri"/>
                <a:cs typeface="Calibri"/>
              </a:rPr>
              <a:t>DE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POSTE </a:t>
            </a:r>
            <a:r>
              <a:rPr lang="fr-FR" b="1" dirty="0">
                <a:solidFill>
                  <a:srgbClr val="702FA0"/>
                </a:solidFill>
                <a:latin typeface="Calibri"/>
                <a:cs typeface="Calibri"/>
              </a:rPr>
              <a:t>-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TUTORIEL</a:t>
            </a:r>
            <a:endParaRPr lang="fr-FR" dirty="0"/>
          </a:p>
        </p:txBody>
      </p:sp>
      <p:grpSp>
        <p:nvGrpSpPr>
          <p:cNvPr id="6" name="object 3"/>
          <p:cNvGrpSpPr/>
          <p:nvPr/>
        </p:nvGrpSpPr>
        <p:grpSpPr>
          <a:xfrm>
            <a:off x="2438400" y="1047750"/>
            <a:ext cx="5181600" cy="2971800"/>
            <a:chOff x="2040403" y="870331"/>
            <a:chExt cx="6740291" cy="2838112"/>
          </a:xfrm>
        </p:grpSpPr>
        <p:pic>
          <p:nvPicPr>
            <p:cNvPr id="7" name="object 4"/>
            <p:cNvPicPr/>
            <p:nvPr/>
          </p:nvPicPr>
          <p:blipFill rotWithShape="1">
            <a:blip r:embed="rId2" cstate="print"/>
            <a:srcRect l="11336" t="1080" r="10716" b="47447"/>
            <a:stretch/>
          </p:blipFill>
          <p:spPr>
            <a:xfrm>
              <a:off x="2040403" y="870331"/>
              <a:ext cx="6740291" cy="2838112"/>
            </a:xfrm>
            <a:prstGeom prst="rect">
              <a:avLst/>
            </a:prstGeom>
          </p:spPr>
        </p:pic>
        <p:sp>
          <p:nvSpPr>
            <p:cNvPr id="8" name="object 5"/>
            <p:cNvSpPr/>
            <p:nvPr/>
          </p:nvSpPr>
          <p:spPr>
            <a:xfrm>
              <a:off x="4468355" y="1103375"/>
              <a:ext cx="601980" cy="169545"/>
            </a:xfrm>
            <a:custGeom>
              <a:avLst/>
              <a:gdLst/>
              <a:ahLst/>
              <a:cxnLst/>
              <a:rect l="l" t="t" r="r" b="b"/>
              <a:pathLst>
                <a:path w="601979" h="169544">
                  <a:moveTo>
                    <a:pt x="601980" y="6096"/>
                  </a:moveTo>
                  <a:lnTo>
                    <a:pt x="595884" y="0"/>
                  </a:lnTo>
                  <a:lnTo>
                    <a:pt x="6096" y="0"/>
                  </a:lnTo>
                  <a:lnTo>
                    <a:pt x="0" y="6096"/>
                  </a:lnTo>
                  <a:lnTo>
                    <a:pt x="0" y="163068"/>
                  </a:lnTo>
                  <a:lnTo>
                    <a:pt x="6096" y="169164"/>
                  </a:lnTo>
                  <a:lnTo>
                    <a:pt x="595884" y="169164"/>
                  </a:lnTo>
                  <a:lnTo>
                    <a:pt x="601980" y="163068"/>
                  </a:lnTo>
                  <a:lnTo>
                    <a:pt x="601980" y="156972"/>
                  </a:lnTo>
                  <a:lnTo>
                    <a:pt x="601980" y="143256"/>
                  </a:lnTo>
                  <a:lnTo>
                    <a:pt x="601980" y="25908"/>
                  </a:lnTo>
                  <a:lnTo>
                    <a:pt x="601980" y="12192"/>
                  </a:lnTo>
                  <a:lnTo>
                    <a:pt x="601980" y="6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6"/>
          <p:cNvSpPr txBox="1"/>
          <p:nvPr/>
        </p:nvSpPr>
        <p:spPr>
          <a:xfrm>
            <a:off x="152400" y="2190750"/>
            <a:ext cx="2209799" cy="626091"/>
          </a:xfrm>
          <a:prstGeom prst="rect">
            <a:avLst/>
          </a:prstGeom>
        </p:spPr>
        <p:txBody>
          <a:bodyPr vert="horz" wrap="square" lIns="0" tIns="10436" rIns="0" bIns="0" rtlCol="0">
            <a:spAutoFit/>
          </a:bodyPr>
          <a:lstStyle/>
          <a:p>
            <a:pPr marL="128710" algn="just">
              <a:spcBef>
                <a:spcPts val="82"/>
              </a:spcBef>
            </a:pPr>
            <a:r>
              <a:rPr sz="1000" b="1" spc="-12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</a:t>
            </a:r>
            <a:r>
              <a:rPr sz="1000" b="1" spc="11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sz="1000" b="1" spc="1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gestionnaire</a:t>
            </a:r>
            <a:r>
              <a:rPr sz="1000" b="1" spc="12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sz="1000" b="1" spc="11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CNG</a:t>
            </a:r>
            <a:r>
              <a:rPr sz="1000" b="1" spc="11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sz="1000" b="1" spc="11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1000" b="1" spc="12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8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sz="1000" b="1" spc="12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fr-FR" sz="1000" b="1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4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contrôler</a:t>
            </a:r>
            <a:r>
              <a:rPr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8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sz="1000" b="1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valider</a:t>
            </a:r>
            <a:r>
              <a:rPr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</a:t>
            </a:r>
            <a:r>
              <a:rPr sz="1000" b="1" spc="24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demandes</a:t>
            </a:r>
            <a:r>
              <a:rPr sz="1000" b="1" spc="239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12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d’emploi</a:t>
            </a:r>
            <a:r>
              <a:rPr sz="1000" b="1" spc="223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déposées</a:t>
            </a:r>
            <a:r>
              <a:rPr sz="1000" b="1" spc="243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sz="1000" b="1" spc="-239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sz="1000" b="1" spc="-12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b="1" spc="-12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sz="1000" b="1" spc="-4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tablissements</a:t>
            </a:r>
            <a:r>
              <a:rPr lang="fr-FR" sz="1000" b="1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71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8983" y="304024"/>
            <a:ext cx="8251617" cy="485942"/>
          </a:xfrm>
        </p:spPr>
        <p:txBody>
          <a:bodyPr>
            <a:normAutofit fontScale="90000"/>
          </a:bodyPr>
          <a:lstStyle/>
          <a:p>
            <a:r>
              <a:rPr lang="fr-FR" b="1" spc="-23" dirty="0">
                <a:solidFill>
                  <a:srgbClr val="702FA0"/>
                </a:solidFill>
                <a:latin typeface="Calibri"/>
                <a:cs typeface="Calibri"/>
              </a:rPr>
              <a:t>ESPACE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4" dirty="0">
                <a:solidFill>
                  <a:srgbClr val="702FA0"/>
                </a:solidFill>
                <a:latin typeface="Calibri"/>
                <a:cs typeface="Calibri"/>
              </a:rPr>
              <a:t>OFFRE(S)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4" dirty="0">
                <a:solidFill>
                  <a:srgbClr val="702FA0"/>
                </a:solidFill>
                <a:latin typeface="Calibri"/>
                <a:cs typeface="Calibri"/>
              </a:rPr>
              <a:t>DE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POSTE </a:t>
            </a:r>
            <a:r>
              <a:rPr lang="fr-FR" b="1" dirty="0">
                <a:solidFill>
                  <a:srgbClr val="702FA0"/>
                </a:solidFill>
                <a:latin typeface="Calibri"/>
                <a:cs typeface="Calibri"/>
              </a:rPr>
              <a:t>-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TUTORIEL</a:t>
            </a:r>
            <a:endParaRPr lang="fr-FR" dirty="0"/>
          </a:p>
        </p:txBody>
      </p:sp>
      <p:pic>
        <p:nvPicPr>
          <p:cNvPr id="10" name="object 3"/>
          <p:cNvPicPr/>
          <p:nvPr/>
        </p:nvPicPr>
        <p:blipFill rotWithShape="1">
          <a:blip r:embed="rId2" cstate="print"/>
          <a:srcRect l="4226" r="4246" b="2839"/>
          <a:stretch/>
        </p:blipFill>
        <p:spPr>
          <a:xfrm>
            <a:off x="2209800" y="742950"/>
            <a:ext cx="4495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24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8983" y="304024"/>
            <a:ext cx="8251617" cy="485942"/>
          </a:xfrm>
        </p:spPr>
        <p:txBody>
          <a:bodyPr>
            <a:normAutofit fontScale="90000"/>
          </a:bodyPr>
          <a:lstStyle/>
          <a:p>
            <a:r>
              <a:rPr lang="fr-FR" b="1" spc="-23" dirty="0">
                <a:solidFill>
                  <a:srgbClr val="702FA0"/>
                </a:solidFill>
                <a:latin typeface="Calibri"/>
                <a:cs typeface="Calibri"/>
              </a:rPr>
              <a:t>ESPACE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4" dirty="0">
                <a:solidFill>
                  <a:srgbClr val="702FA0"/>
                </a:solidFill>
                <a:latin typeface="Calibri"/>
                <a:cs typeface="Calibri"/>
              </a:rPr>
              <a:t>OFFRE(S)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4" dirty="0">
                <a:solidFill>
                  <a:srgbClr val="702FA0"/>
                </a:solidFill>
                <a:latin typeface="Calibri"/>
                <a:cs typeface="Calibri"/>
              </a:rPr>
              <a:t>DE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POSTE </a:t>
            </a:r>
            <a:r>
              <a:rPr lang="fr-FR" b="1" dirty="0">
                <a:solidFill>
                  <a:srgbClr val="702FA0"/>
                </a:solidFill>
                <a:latin typeface="Calibri"/>
                <a:cs typeface="Calibri"/>
              </a:rPr>
              <a:t>-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TUTORIEL</a:t>
            </a:r>
            <a:endParaRPr lang="fr-FR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765318"/>
            <a:ext cx="4419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06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spc="-23" dirty="0">
                <a:solidFill>
                  <a:srgbClr val="702FA0"/>
                </a:solidFill>
                <a:latin typeface="Calibri"/>
                <a:cs typeface="Calibri"/>
              </a:rPr>
              <a:t>ESPACE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4" dirty="0">
                <a:solidFill>
                  <a:srgbClr val="702FA0"/>
                </a:solidFill>
                <a:latin typeface="Calibri"/>
                <a:cs typeface="Calibri"/>
              </a:rPr>
              <a:t>OFFRE(S)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4" dirty="0">
                <a:solidFill>
                  <a:srgbClr val="702FA0"/>
                </a:solidFill>
                <a:latin typeface="Calibri"/>
                <a:cs typeface="Calibri"/>
              </a:rPr>
              <a:t>DE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POSTE </a:t>
            </a:r>
            <a:r>
              <a:rPr lang="fr-FR" b="1" dirty="0">
                <a:solidFill>
                  <a:srgbClr val="702FA0"/>
                </a:solidFill>
                <a:latin typeface="Calibri"/>
                <a:cs typeface="Calibri"/>
              </a:rPr>
              <a:t>-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TUTORIEL</a:t>
            </a:r>
            <a:endParaRPr lang="fr-FR" dirty="0"/>
          </a:p>
        </p:txBody>
      </p:sp>
      <p:pic>
        <p:nvPicPr>
          <p:cNvPr id="12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768636"/>
            <a:ext cx="4038600" cy="43748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spc="-23" dirty="0">
                <a:solidFill>
                  <a:srgbClr val="702FA0"/>
                </a:solidFill>
                <a:latin typeface="Calibri"/>
                <a:cs typeface="Calibri"/>
              </a:rPr>
              <a:t>ESPACE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4" dirty="0">
                <a:solidFill>
                  <a:srgbClr val="702FA0"/>
                </a:solidFill>
                <a:latin typeface="Calibri"/>
                <a:cs typeface="Calibri"/>
              </a:rPr>
              <a:t>OFFRE(S)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4" dirty="0">
                <a:solidFill>
                  <a:srgbClr val="702FA0"/>
                </a:solidFill>
                <a:latin typeface="Calibri"/>
                <a:cs typeface="Calibri"/>
              </a:rPr>
              <a:t>DE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POSTE </a:t>
            </a:r>
            <a:r>
              <a:rPr lang="fr-FR" b="1" dirty="0">
                <a:solidFill>
                  <a:srgbClr val="702FA0"/>
                </a:solidFill>
                <a:latin typeface="Calibri"/>
                <a:cs typeface="Calibri"/>
              </a:rPr>
              <a:t>-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TUTORIEL</a:t>
            </a:r>
            <a:endParaRPr lang="fr-FR" dirty="0"/>
          </a:p>
        </p:txBody>
      </p:sp>
      <p:pic>
        <p:nvPicPr>
          <p:cNvPr id="11" name="object 2"/>
          <p:cNvPicPr/>
          <p:nvPr/>
        </p:nvPicPr>
        <p:blipFill rotWithShape="1">
          <a:blip r:embed="rId2" cstate="print"/>
          <a:srcRect l="5272" r="6559" b="2742"/>
          <a:stretch/>
        </p:blipFill>
        <p:spPr>
          <a:xfrm>
            <a:off x="2133600" y="742949"/>
            <a:ext cx="4114800" cy="44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34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spc="-23" dirty="0">
                <a:solidFill>
                  <a:srgbClr val="702FA0"/>
                </a:solidFill>
                <a:latin typeface="Calibri"/>
                <a:cs typeface="Calibri"/>
              </a:rPr>
              <a:t>ESPACE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4" dirty="0">
                <a:solidFill>
                  <a:srgbClr val="702FA0"/>
                </a:solidFill>
                <a:latin typeface="Calibri"/>
                <a:cs typeface="Calibri"/>
              </a:rPr>
              <a:t>OFFRE(S)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4" dirty="0">
                <a:solidFill>
                  <a:srgbClr val="702FA0"/>
                </a:solidFill>
                <a:latin typeface="Calibri"/>
                <a:cs typeface="Calibri"/>
              </a:rPr>
              <a:t>DE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POSTE </a:t>
            </a:r>
            <a:r>
              <a:rPr lang="fr-FR" b="1" dirty="0">
                <a:solidFill>
                  <a:srgbClr val="702FA0"/>
                </a:solidFill>
                <a:latin typeface="Calibri"/>
                <a:cs typeface="Calibri"/>
              </a:rPr>
              <a:t>-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TUTORIEL</a:t>
            </a:r>
            <a:endParaRPr lang="fr-FR" dirty="0"/>
          </a:p>
        </p:txBody>
      </p:sp>
      <p:pic>
        <p:nvPicPr>
          <p:cNvPr id="10" name="object 2"/>
          <p:cNvPicPr/>
          <p:nvPr/>
        </p:nvPicPr>
        <p:blipFill rotWithShape="1">
          <a:blip r:embed="rId2" cstate="print"/>
          <a:srcRect l="5742" t="1744" r="8064" b="7622"/>
          <a:stretch/>
        </p:blipFill>
        <p:spPr>
          <a:xfrm>
            <a:off x="2438400" y="742950"/>
            <a:ext cx="4191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3108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PPT version CNG">
  <a:themeElements>
    <a:clrScheme name="Nouvelle charte CNG 2021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005CA9"/>
      </a:accent1>
      <a:accent2>
        <a:srgbClr val="0BBBEF"/>
      </a:accent2>
      <a:accent3>
        <a:srgbClr val="814997"/>
      </a:accent3>
      <a:accent4>
        <a:srgbClr val="47416A"/>
      </a:accent4>
      <a:accent5>
        <a:srgbClr val="F9B000"/>
      </a:accent5>
      <a:accent6>
        <a:srgbClr val="E84E0F"/>
      </a:accent6>
      <a:hlink>
        <a:srgbClr val="3FA535"/>
      </a:hlink>
      <a:folHlink>
        <a:srgbClr val="7030A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TEMPLATE_PPT version CNG</Template>
  <TotalTime>28</TotalTime>
  <Words>194</Words>
  <Application>Microsoft Office PowerPoint</Application>
  <PresentationFormat>Affichage à l'écran (16:9)</PresentationFormat>
  <Paragraphs>23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TEMPLATE_PPT version CNG</vt:lpstr>
      <vt:lpstr>Recensement des postes vacants  et procédure d’affectation des élèves attachés hospitaliers</vt:lpstr>
      <vt:lpstr>ESPACE OFFRE(S) DE POSTE - TUTORIEL</vt:lpstr>
      <vt:lpstr>ESPACE OFFRE(S) DE POSTE - TUTORIEL</vt:lpstr>
      <vt:lpstr>ESPACE OFFRE(S) DE POSTE - TUTORIEL</vt:lpstr>
      <vt:lpstr>ESPACE OFFRE(S) DE POSTE - TUTORIEL</vt:lpstr>
      <vt:lpstr>ESPACE OFFRE(S) DE POSTE - TUTORIEL</vt:lpstr>
      <vt:lpstr>ESPACE OFFRE(S) DE POSTE - TUTORIEL</vt:lpstr>
      <vt:lpstr>ESPACE OFFRE(S) DE POSTE - TUTORIEL</vt:lpstr>
      <vt:lpstr>ESPACE OFFRE(S) DE POSTE - TUTORIEL</vt:lpstr>
      <vt:lpstr>ESPACE OFFRE(S) DE POSTE - TUTORIEL</vt:lpstr>
      <vt:lpstr>ESPACE OFFRE(S) DE POSTE - TUTORIEL</vt:lpstr>
      <vt:lpstr>ESPACE OFFRE(S) DE POSTE - TUTORIEL</vt:lpstr>
      <vt:lpstr>ESPACE OFFRE(S) DE POSTE - TUTORIEL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- 2020; AAH - Tutoriel - offre(s) de poste.pptx</dc:title>
  <dc:creator>jphurtaud</dc:creator>
  <cp:lastModifiedBy>User-D3S2</cp:lastModifiedBy>
  <cp:revision>5</cp:revision>
  <dcterms:created xsi:type="dcterms:W3CDTF">2022-02-01T07:25:45Z</dcterms:created>
  <dcterms:modified xsi:type="dcterms:W3CDTF">2023-05-05T11:23:02Z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2020-02-24T00:00:00Z</vt:filetime>
  </property>
  <property fmtid="{D5CDD505-2E9C-101B-9397-08002B2CF9AE}" pid="3" name="LastSaved">
    <vt:filetime>2022-02-01T00:00:00Z</vt:filetime>
  </property>
</Properties>
</file>